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7" r:id="rId1"/>
  </p:sldMasterIdLst>
  <p:sldIdLst>
    <p:sldId id="265" r:id="rId2"/>
    <p:sldId id="280" r:id="rId3"/>
    <p:sldId id="282" r:id="rId4"/>
    <p:sldId id="284" r:id="rId5"/>
    <p:sldId id="320" r:id="rId6"/>
    <p:sldId id="307" r:id="rId7"/>
    <p:sldId id="317" r:id="rId8"/>
    <p:sldId id="318" r:id="rId9"/>
    <p:sldId id="315" r:id="rId10"/>
    <p:sldId id="322" r:id="rId11"/>
    <p:sldId id="323" r:id="rId12"/>
    <p:sldId id="324" r:id="rId13"/>
    <p:sldId id="325" r:id="rId14"/>
    <p:sldId id="326" r:id="rId15"/>
    <p:sldId id="321" r:id="rId16"/>
    <p:sldId id="341" r:id="rId17"/>
    <p:sldId id="330" r:id="rId18"/>
    <p:sldId id="339" r:id="rId19"/>
    <p:sldId id="340" r:id="rId20"/>
    <p:sldId id="328" r:id="rId21"/>
    <p:sldId id="329" r:id="rId22"/>
    <p:sldId id="331" r:id="rId23"/>
    <p:sldId id="333" r:id="rId24"/>
    <p:sldId id="338" r:id="rId25"/>
    <p:sldId id="334" r:id="rId26"/>
    <p:sldId id="337" r:id="rId27"/>
    <p:sldId id="336" r:id="rId28"/>
    <p:sldId id="342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26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6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9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85800" y="4282765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7"/>
            <a:ext cx="474573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1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95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45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1" y="533400"/>
            <a:ext cx="5629275" cy="56388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25023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47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7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6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1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04739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97096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88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02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66988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3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82682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3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48826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7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7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7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651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eb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10.04805.pdf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nlp.ist.i.kyoto-u.ac.jp/?ku_bert_japanese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i-scholar.tech/articles/gan/lightweight-gan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3" Type="http://schemas.openxmlformats.org/officeDocument/2006/relationships/image" Target="../media/image55.jpg"/><Relationship Id="rId7" Type="http://schemas.openxmlformats.org/officeDocument/2006/relationships/image" Target="../media/image59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jpg"/><Relationship Id="rId11" Type="http://schemas.openxmlformats.org/officeDocument/2006/relationships/image" Target="../media/image63.jpg"/><Relationship Id="rId5" Type="http://schemas.openxmlformats.org/officeDocument/2006/relationships/image" Target="../media/image57.jpg"/><Relationship Id="rId10" Type="http://schemas.openxmlformats.org/officeDocument/2006/relationships/image" Target="../media/image62.jpg"/><Relationship Id="rId4" Type="http://schemas.openxmlformats.org/officeDocument/2006/relationships/image" Target="../media/image56.jpg"/><Relationship Id="rId9" Type="http://schemas.openxmlformats.org/officeDocument/2006/relationships/image" Target="../media/image6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jpg"/><Relationship Id="rId5" Type="http://schemas.openxmlformats.org/officeDocument/2006/relationships/image" Target="../media/image67.jpg"/><Relationship Id="rId4" Type="http://schemas.openxmlformats.org/officeDocument/2006/relationships/image" Target="../media/image66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aiku-data.jp/index.php?kigo=%E3%81%82&amp;author_name=&amp;first5=&amp;last5=&amp;keyword=&amp;submit_and=%E7%B5%9E%E8%BE%BC%E6%A4%9C%E7%B4%A2&amp;database=%E7%8F%BE%E4%BB%A3%E4%BF%B3%E5%8F%A5%E5%8D%94%E4%BC%9A%E3%80%8C%E7%8F%BE%E4%BB%A3%E4%BF%B3%E5%8F%A5%E3%83%87%E3%83%BC%E3%82%BF%E3%83%99%E3%83%BC%E3%82%B9%E3%80%8D&amp;mode=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eview.net/pdf?id=1Fqg133qRaI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junyanz.github.io/CycleGAN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jpeg"/><Relationship Id="rId12" Type="http://schemas.openxmlformats.org/officeDocument/2006/relationships/image" Target="../media/image23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11" Type="http://schemas.openxmlformats.org/officeDocument/2006/relationships/image" Target="../media/image22.jpg"/><Relationship Id="rId5" Type="http://schemas.openxmlformats.org/officeDocument/2006/relationships/image" Target="../media/image16.jpg"/><Relationship Id="rId10" Type="http://schemas.openxmlformats.org/officeDocument/2006/relationships/image" Target="../media/image21.jpg"/><Relationship Id="rId4" Type="http://schemas.openxmlformats.org/officeDocument/2006/relationships/image" Target="../media/image15.jpg"/><Relationship Id="rId9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2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35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3D5AA55F-65ED-426A-BE81-5A9B6FCDC1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3" y="4525976"/>
            <a:ext cx="7886699" cy="1158446"/>
          </a:xfrm>
        </p:spPr>
        <p:txBody>
          <a:bodyPr>
            <a:noAutofit/>
          </a:bodyPr>
          <a:lstStyle/>
          <a:p>
            <a:r>
              <a:rPr lang="ja-JP" altLang="en-US" sz="4800" dirty="0"/>
              <a:t>浮世絵チャレンジ</a:t>
            </a:r>
            <a:br>
              <a:rPr lang="en-US" altLang="ja-JP" sz="4800" dirty="0"/>
            </a:br>
            <a:r>
              <a:rPr lang="ja-JP" altLang="en-US" sz="4000" dirty="0"/>
              <a:t>俳句</a:t>
            </a:r>
            <a:r>
              <a:rPr lang="en-US" altLang="ja-JP" sz="4000" dirty="0"/>
              <a:t>TO</a:t>
            </a:r>
            <a:r>
              <a:rPr lang="ja-JP" altLang="en-US" sz="4000" dirty="0"/>
              <a:t>浮世絵プログラム</a:t>
            </a:r>
            <a:br>
              <a:rPr lang="en-US" altLang="ja-JP" sz="4000" dirty="0"/>
            </a:br>
            <a:r>
              <a:rPr lang="en-US" altLang="ja-JP" sz="4000" dirty="0" err="1"/>
              <a:t>Poemgan</a:t>
            </a:r>
            <a:r>
              <a:rPr lang="ja-JP" altLang="en-US" sz="4000" dirty="0"/>
              <a:t>の紹介</a:t>
            </a:r>
            <a:endParaRPr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09861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 descr="ホワイトボードに描かれた絵&#10;&#10;低い精度で自動的に生成された説明">
            <a:extLst>
              <a:ext uri="{FF2B5EF4-FFF2-40B4-BE49-F238E27FC236}">
                <a16:creationId xmlns:a16="http://schemas.microsoft.com/office/drawing/2014/main" id="{5727AD9C-29AF-4035-8977-43133F0DB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197" y="927338"/>
            <a:ext cx="2909948" cy="2909948"/>
          </a:xfrm>
          <a:prstGeom prst="rect">
            <a:avLst/>
          </a:prstGeom>
        </p:spPr>
      </p:pic>
      <p:pic>
        <p:nvPicPr>
          <p:cNvPr id="17" name="図 16" descr="ダイアグラム, 設計図&#10;&#10;自動的に生成された説明">
            <a:extLst>
              <a:ext uri="{FF2B5EF4-FFF2-40B4-BE49-F238E27FC236}">
                <a16:creationId xmlns:a16="http://schemas.microsoft.com/office/drawing/2014/main" id="{FFE539A4-74BE-4E93-B601-8479CE1B4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3" y="1002031"/>
            <a:ext cx="2909568" cy="2909568"/>
          </a:xfrm>
          <a:prstGeom prst="rect">
            <a:avLst/>
          </a:prstGeom>
        </p:spPr>
      </p:pic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9F867F87-D59F-4571-84B6-ADDCF51E1E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531" y="3664856"/>
            <a:ext cx="3123733" cy="3117560"/>
          </a:xfrm>
          <a:prstGeom prst="rect">
            <a:avLst/>
          </a:prstGeom>
        </p:spPr>
      </p:pic>
      <p:pic>
        <p:nvPicPr>
          <p:cNvPr id="5" name="図 4" descr="テキスト, 線画 が含まれている画像&#10;&#10;自動的に生成された説明">
            <a:extLst>
              <a:ext uri="{FF2B5EF4-FFF2-40B4-BE49-F238E27FC236}">
                <a16:creationId xmlns:a16="http://schemas.microsoft.com/office/drawing/2014/main" id="{A21CF1DD-19B2-437B-B5E1-9937A5E687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082" y="564479"/>
            <a:ext cx="3151179" cy="315117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2917521-A17C-4887-A7B3-921293C71E93}"/>
              </a:ext>
            </a:extLst>
          </p:cNvPr>
          <p:cNvSpPr txBox="1"/>
          <p:nvPr/>
        </p:nvSpPr>
        <p:spPr>
          <a:xfrm>
            <a:off x="1146099" y="102973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理想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FC06790-0548-4FA5-B504-BF6ED05AF396}"/>
              </a:ext>
            </a:extLst>
          </p:cNvPr>
          <p:cNvSpPr txBox="1"/>
          <p:nvPr/>
        </p:nvSpPr>
        <p:spPr>
          <a:xfrm>
            <a:off x="3883428" y="107327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現実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989150C-5B79-4FB8-947F-8A02C1D72C8B}"/>
              </a:ext>
            </a:extLst>
          </p:cNvPr>
          <p:cNvSpPr txBox="1"/>
          <p:nvPr/>
        </p:nvSpPr>
        <p:spPr>
          <a:xfrm>
            <a:off x="6494085" y="107327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現実の変換後</a:t>
            </a: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84AB5007-4FE7-4353-84A6-285A8BF9191F}"/>
              </a:ext>
            </a:extLst>
          </p:cNvPr>
          <p:cNvCxnSpPr/>
          <p:nvPr/>
        </p:nvCxnSpPr>
        <p:spPr>
          <a:xfrm>
            <a:off x="2938529" y="892631"/>
            <a:ext cx="0" cy="5965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59C26979-56E4-4403-827C-99652300E010}"/>
              </a:ext>
            </a:extLst>
          </p:cNvPr>
          <p:cNvCxnSpPr/>
          <p:nvPr/>
        </p:nvCxnSpPr>
        <p:spPr>
          <a:xfrm>
            <a:off x="6062262" y="892631"/>
            <a:ext cx="0" cy="5965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図 12" descr="屋外, 雪, フィールド, 草 が含まれている画像&#10;&#10;自動的に生成された説明">
            <a:extLst>
              <a:ext uri="{FF2B5EF4-FFF2-40B4-BE49-F238E27FC236}">
                <a16:creationId xmlns:a16="http://schemas.microsoft.com/office/drawing/2014/main" id="{717FA89A-EAE6-4836-99C9-D4B0ECAAA0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3919475"/>
            <a:ext cx="2938527" cy="2938527"/>
          </a:xfrm>
          <a:prstGeom prst="rect">
            <a:avLst/>
          </a:prstGeom>
        </p:spPr>
      </p:pic>
      <p:pic>
        <p:nvPicPr>
          <p:cNvPr id="19" name="図 18" descr="ダイアグラム&#10;&#10;中程度の精度で自動的に生成された説明">
            <a:extLst>
              <a:ext uri="{FF2B5EF4-FFF2-40B4-BE49-F238E27FC236}">
                <a16:creationId xmlns:a16="http://schemas.microsoft.com/office/drawing/2014/main" id="{BBDA8F99-B1DA-42F6-9CB7-D634946BC2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196" y="3837286"/>
            <a:ext cx="2909948" cy="290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32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煙が出ている&#10;&#10;自動的に生成された説明">
            <a:extLst>
              <a:ext uri="{FF2B5EF4-FFF2-40B4-BE49-F238E27FC236}">
                <a16:creationId xmlns:a16="http://schemas.microsoft.com/office/drawing/2014/main" id="{BF200F67-5E5A-49CA-8A1C-6FD7E605A1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6" r="1386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2398624-0B13-4F7B-8F8C-A7DA6951791C}"/>
              </a:ext>
            </a:extLst>
          </p:cNvPr>
          <p:cNvSpPr txBox="1"/>
          <p:nvPr/>
        </p:nvSpPr>
        <p:spPr>
          <a:xfrm>
            <a:off x="375047" y="186092"/>
            <a:ext cx="752802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線画から浮世絵を作るといろいろ面倒・・・</a:t>
            </a:r>
            <a:endParaRPr kumimoji="1" lang="en-US" altLang="ja-JP" sz="24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（主にコミュニケーションの面で）</a:t>
            </a:r>
            <a:endParaRPr kumimoji="1" lang="en-US" altLang="ja-JP" sz="24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24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でも絵の種は自分で考えたものがいい・・・</a:t>
            </a:r>
            <a:endParaRPr kumimoji="1" lang="en-US" altLang="ja-JP" sz="24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24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そういえば大島の誕生日は</a:t>
            </a:r>
            <a:r>
              <a:rPr kumimoji="1" lang="en-US" altLang="ja-JP" sz="2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8</a:t>
            </a:r>
            <a:r>
              <a:rPr kumimoji="1" lang="ja-JP" altLang="en-US" sz="2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月</a:t>
            </a:r>
            <a:r>
              <a:rPr kumimoji="1" lang="en-US" altLang="ja-JP" sz="2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19</a:t>
            </a:r>
            <a:r>
              <a:rPr kumimoji="1" lang="ja-JP" altLang="en-US" sz="2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日、そう、俳句の日</a:t>
            </a:r>
            <a:endParaRPr kumimoji="1" lang="en-US" altLang="ja-JP" sz="24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24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俳句を浮世絵にするのはどうだろうか</a:t>
            </a:r>
            <a:endParaRPr kumimoji="1" lang="en-US" altLang="ja-JP" sz="24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24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これを</a:t>
            </a:r>
            <a:r>
              <a:rPr kumimoji="1" lang="en-US" altLang="ja-JP" sz="2400" dirty="0" err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PoemGAN</a:t>
            </a:r>
            <a:r>
              <a:rPr kumimoji="1" lang="en-US" altLang="ja-JP" sz="2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,</a:t>
            </a:r>
            <a:r>
              <a:rPr kumimoji="1" lang="ja-JP" altLang="en-US" sz="2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ja-JP" sz="2400" dirty="0" err="1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PoGAN</a:t>
            </a:r>
            <a:r>
              <a:rPr kumimoji="1" lang="ja-JP" altLang="en-US" sz="2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と名付けよう・・・</a:t>
            </a:r>
            <a:endParaRPr kumimoji="1" lang="en-US" altLang="ja-JP" sz="24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280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26C0A74-F1EC-4395-9307-A2F757EC3DA5}"/>
              </a:ext>
            </a:extLst>
          </p:cNvPr>
          <p:cNvSpPr txBox="1"/>
          <p:nvPr/>
        </p:nvSpPr>
        <p:spPr>
          <a:xfrm>
            <a:off x="436007" y="589952"/>
            <a:ext cx="55402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俳句の意味をくみ取るのは難しいので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俳句を浮世絵生成時の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Seed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に利用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フローチャート: 代替処理 3">
            <a:extLst>
              <a:ext uri="{FF2B5EF4-FFF2-40B4-BE49-F238E27FC236}">
                <a16:creationId xmlns:a16="http://schemas.microsoft.com/office/drawing/2014/main" id="{4F6A4434-65B0-45B8-A868-EC341D446560}"/>
              </a:ext>
            </a:extLst>
          </p:cNvPr>
          <p:cNvSpPr/>
          <p:nvPr/>
        </p:nvSpPr>
        <p:spPr>
          <a:xfrm>
            <a:off x="137160" y="2369820"/>
            <a:ext cx="1082040" cy="273558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dirty="0"/>
              <a:t>俳句</a:t>
            </a:r>
            <a:endParaRPr kumimoji="1" lang="ja-JP" altLang="en-US" dirty="0"/>
          </a:p>
        </p:txBody>
      </p:sp>
      <p:sp>
        <p:nvSpPr>
          <p:cNvPr id="5" name="矢印: 右 4">
            <a:extLst>
              <a:ext uri="{FF2B5EF4-FFF2-40B4-BE49-F238E27FC236}">
                <a16:creationId xmlns:a16="http://schemas.microsoft.com/office/drawing/2014/main" id="{A5E674A8-765B-4951-81B7-55AD97F65845}"/>
              </a:ext>
            </a:extLst>
          </p:cNvPr>
          <p:cNvSpPr/>
          <p:nvPr/>
        </p:nvSpPr>
        <p:spPr>
          <a:xfrm>
            <a:off x="1219200" y="3314700"/>
            <a:ext cx="746760" cy="9525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49A4F78-425E-4F39-9101-1A8C83061488}"/>
              </a:ext>
            </a:extLst>
          </p:cNvPr>
          <p:cNvSpPr/>
          <p:nvPr/>
        </p:nvSpPr>
        <p:spPr>
          <a:xfrm>
            <a:off x="1965960" y="2251710"/>
            <a:ext cx="1661160" cy="307848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Seed</a:t>
            </a:r>
          </a:p>
          <a:p>
            <a:pPr algn="ctr"/>
            <a:r>
              <a:rPr kumimoji="1" lang="ja-JP" altLang="en-US" sz="3600" dirty="0"/>
              <a:t>生成器</a:t>
            </a:r>
            <a:endParaRPr kumimoji="1" lang="ja-JP" altLang="en-US" sz="1200" dirty="0"/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D9409508-617F-4DFD-BC68-DEB63176B8F5}"/>
              </a:ext>
            </a:extLst>
          </p:cNvPr>
          <p:cNvSpPr/>
          <p:nvPr/>
        </p:nvSpPr>
        <p:spPr>
          <a:xfrm>
            <a:off x="3627120" y="3314700"/>
            <a:ext cx="746760" cy="9525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3D1111F-2DC0-4345-985E-C9B57583CA83}"/>
              </a:ext>
            </a:extLst>
          </p:cNvPr>
          <p:cNvSpPr/>
          <p:nvPr/>
        </p:nvSpPr>
        <p:spPr>
          <a:xfrm>
            <a:off x="4373880" y="2251710"/>
            <a:ext cx="1828800" cy="307848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dirty="0"/>
              <a:t>浮世絵</a:t>
            </a:r>
            <a:endParaRPr kumimoji="1" lang="en-US" altLang="ja-JP" sz="4000" dirty="0"/>
          </a:p>
          <a:p>
            <a:pPr algn="ctr"/>
            <a:r>
              <a:rPr kumimoji="1" lang="ja-JP" altLang="en-US" sz="4000" dirty="0"/>
              <a:t>生成器</a:t>
            </a:r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FFE6E0C8-A3D9-4AB5-98CD-2FB24AAB2311}"/>
              </a:ext>
            </a:extLst>
          </p:cNvPr>
          <p:cNvSpPr/>
          <p:nvPr/>
        </p:nvSpPr>
        <p:spPr>
          <a:xfrm>
            <a:off x="6195060" y="3314700"/>
            <a:ext cx="746760" cy="95250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 descr="水, ウマ, 部屋, 絵画 が含まれている画像&#10;&#10;自動的に生成された説明">
            <a:extLst>
              <a:ext uri="{FF2B5EF4-FFF2-40B4-BE49-F238E27FC236}">
                <a16:creationId xmlns:a16="http://schemas.microsoft.com/office/drawing/2014/main" id="{F474BD3C-1139-49CB-9AA2-E59684EE2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0" y="2251710"/>
            <a:ext cx="2066708" cy="297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810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26C0A74-F1EC-4395-9307-A2F757EC3DA5}"/>
              </a:ext>
            </a:extLst>
          </p:cNvPr>
          <p:cNvSpPr txBox="1"/>
          <p:nvPr/>
        </p:nvSpPr>
        <p:spPr>
          <a:xfrm>
            <a:off x="436007" y="589952"/>
            <a:ext cx="2950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Seed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発生器：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BERT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0267FD8-14BB-4BC3-88F8-74398C3D6987}"/>
              </a:ext>
            </a:extLst>
          </p:cNvPr>
          <p:cNvSpPr txBox="1"/>
          <p:nvPr/>
        </p:nvSpPr>
        <p:spPr>
          <a:xfrm>
            <a:off x="557927" y="1166532"/>
            <a:ext cx="68531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理由：近い意味の俳句なら近い浮世絵ができる（はず）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言語モデルでブレイクスルーと呼ばれた構造を持つモデル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A6EC4EB-F858-47BE-B56B-71AE8C68E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4" y="2481776"/>
            <a:ext cx="8656320" cy="368596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9C458F1-50D3-4544-BE91-9B3DD19DBF8B}"/>
              </a:ext>
            </a:extLst>
          </p:cNvPr>
          <p:cNvSpPr txBox="1"/>
          <p:nvPr/>
        </p:nvSpPr>
        <p:spPr>
          <a:xfrm>
            <a:off x="2286000" y="628265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3"/>
              </a:rPr>
              <a:t>https://arxiv.org/pdf/1810.04805.pdf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3047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26C0A74-F1EC-4395-9307-A2F757EC3DA5}"/>
              </a:ext>
            </a:extLst>
          </p:cNvPr>
          <p:cNvSpPr txBox="1"/>
          <p:nvPr/>
        </p:nvSpPr>
        <p:spPr>
          <a:xfrm>
            <a:off x="436007" y="589952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事前学習モデルは京大から入手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FA2753D-D977-4014-BC06-EDC5039E9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960" y="978087"/>
            <a:ext cx="5358146" cy="540747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1B3CAB7-824A-4AB1-9E36-CD2595E57788}"/>
              </a:ext>
            </a:extLst>
          </p:cNvPr>
          <p:cNvSpPr txBox="1"/>
          <p:nvPr/>
        </p:nvSpPr>
        <p:spPr>
          <a:xfrm>
            <a:off x="2232660" y="6475659"/>
            <a:ext cx="37642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200" dirty="0">
                <a:hlinkClick r:id="rId3"/>
              </a:rPr>
              <a:t>https://nlp.ist.i.kyoto-u.ac.jp/?ku_bert_japanese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65913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9F84D9F-AFF3-4558-8DF4-158CBB2765B8}"/>
              </a:ext>
            </a:extLst>
          </p:cNvPr>
          <p:cNvSpPr txBox="1"/>
          <p:nvPr/>
        </p:nvSpPr>
        <p:spPr>
          <a:xfrm>
            <a:off x="436007" y="589952"/>
            <a:ext cx="478977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浮世絵生成器：</a:t>
            </a: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LightWeightGAN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　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とにかく軽量化した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GAN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6" name="図 5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5DDE1C78-DDAE-4BDE-AE72-3CA5B33BB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3" y="1728725"/>
            <a:ext cx="7036118" cy="4844784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EB74D7E-988C-4288-BB0B-D046CD777441}"/>
              </a:ext>
            </a:extLst>
          </p:cNvPr>
          <p:cNvSpPr txBox="1"/>
          <p:nvPr/>
        </p:nvSpPr>
        <p:spPr>
          <a:xfrm>
            <a:off x="1112520" y="6487777"/>
            <a:ext cx="66675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hlinkClick r:id="rId3"/>
              </a:rPr>
              <a:t>https://ai-scholar.tech/articles/gan/lightweight-gan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74654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ホワイトボードに描かれた絵&#10;&#10;中程度の精度で自動的に生成された説明">
            <a:extLst>
              <a:ext uri="{FF2B5EF4-FFF2-40B4-BE49-F238E27FC236}">
                <a16:creationId xmlns:a16="http://schemas.microsoft.com/office/drawing/2014/main" id="{F9579EF9-40C3-430A-A5AE-95EB01B2D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4015740"/>
            <a:ext cx="1600200" cy="1600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図 8" descr="水 が含まれている画像&#10;&#10;自動的に生成された説明">
            <a:extLst>
              <a:ext uri="{FF2B5EF4-FFF2-40B4-BE49-F238E27FC236}">
                <a16:creationId xmlns:a16="http://schemas.microsoft.com/office/drawing/2014/main" id="{5B8C7C4B-8B2F-4CAC-A670-869D64AA8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2" y="4015740"/>
            <a:ext cx="1600200" cy="1600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図 10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C01CD5DE-664D-44E5-AB26-BA8108BC6E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2" y="2255520"/>
            <a:ext cx="1600200" cy="1600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図 12" descr="テキスト, 水 が含まれている画像&#10;&#10;自動的に生成された説明">
            <a:extLst>
              <a:ext uri="{FF2B5EF4-FFF2-40B4-BE49-F238E27FC236}">
                <a16:creationId xmlns:a16="http://schemas.microsoft.com/office/drawing/2014/main" id="{0F849B3F-32ED-44DC-98F5-42A378A3E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560" y="2255520"/>
            <a:ext cx="1600200" cy="1600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図 14" descr="水, 大きい, 市, 民衆 が含まれている画像&#10;&#10;自動的に生成された説明">
            <a:extLst>
              <a:ext uri="{FF2B5EF4-FFF2-40B4-BE49-F238E27FC236}">
                <a16:creationId xmlns:a16="http://schemas.microsoft.com/office/drawing/2014/main" id="{4FCA4A3A-A084-411B-9734-D3E51D7CE8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560" y="4015740"/>
            <a:ext cx="1600200" cy="1600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560277D2-D79C-42B8-A91A-AC0B25A1A8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2" y="4015740"/>
            <a:ext cx="1600200" cy="1600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図 18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76DB8150-B9CB-41F4-90BB-9F57D20770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1" y="4015740"/>
            <a:ext cx="1600200" cy="1600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図 20" descr="水 が含まれている画像&#10;&#10;自動的に生成された説明">
            <a:extLst>
              <a:ext uri="{FF2B5EF4-FFF2-40B4-BE49-F238E27FC236}">
                <a16:creationId xmlns:a16="http://schemas.microsoft.com/office/drawing/2014/main" id="{90C0A4D4-749E-4D64-B574-75700396E4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255520"/>
            <a:ext cx="1600200" cy="1600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図 22" descr="Cgで描かれた絵画&#10;&#10;低い精度で自動的に生成された説明">
            <a:extLst>
              <a:ext uri="{FF2B5EF4-FFF2-40B4-BE49-F238E27FC236}">
                <a16:creationId xmlns:a16="http://schemas.microsoft.com/office/drawing/2014/main" id="{3B424D37-009E-4720-9E22-9B733D63F3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2" y="2255520"/>
            <a:ext cx="1600200" cy="1600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図 24" descr="水, 古い, カーテン が含まれている画像&#10;&#10;自動的に生成された説明">
            <a:extLst>
              <a:ext uri="{FF2B5EF4-FFF2-40B4-BE49-F238E27FC236}">
                <a16:creationId xmlns:a16="http://schemas.microsoft.com/office/drawing/2014/main" id="{8094F809-234C-4162-AA1B-6928F4D992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1" y="2255520"/>
            <a:ext cx="1600200" cy="1600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AFE750F6-D1B5-424F-9236-C446961C2F43}"/>
              </a:ext>
            </a:extLst>
          </p:cNvPr>
          <p:cNvSpPr txBox="1"/>
          <p:nvPr/>
        </p:nvSpPr>
        <p:spPr>
          <a:xfrm>
            <a:off x="436007" y="589952"/>
            <a:ext cx="5097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LightWeightGAN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で歌川広重を学習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BCE9EDE6-6947-4890-92F7-812941A55E8C}"/>
              </a:ext>
            </a:extLst>
          </p:cNvPr>
          <p:cNvSpPr txBox="1"/>
          <p:nvPr/>
        </p:nvSpPr>
        <p:spPr>
          <a:xfrm>
            <a:off x="436007" y="163701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学習した結果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8223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26C0A74-F1EC-4395-9307-A2F757EC3DA5}"/>
              </a:ext>
            </a:extLst>
          </p:cNvPr>
          <p:cNvSpPr txBox="1"/>
          <p:nvPr/>
        </p:nvSpPr>
        <p:spPr>
          <a:xfrm>
            <a:off x="420767" y="391832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結合！！！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0267FD8-14BB-4BC3-88F8-74398C3D6987}"/>
              </a:ext>
            </a:extLst>
          </p:cNvPr>
          <p:cNvSpPr txBox="1"/>
          <p:nvPr/>
        </p:nvSpPr>
        <p:spPr>
          <a:xfrm>
            <a:off x="596027" y="1218839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同じ絵がでる・・・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5" name="図 4" descr="水, 写真, 古い, 大きい が含まれている画像&#10;&#10;自動的に生成された説明">
            <a:extLst>
              <a:ext uri="{FF2B5EF4-FFF2-40B4-BE49-F238E27FC236}">
                <a16:creationId xmlns:a16="http://schemas.microsoft.com/office/drawing/2014/main" id="{876D0EA4-EF3A-47BF-8950-16BACFB77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" y="1783137"/>
            <a:ext cx="2403479" cy="2403479"/>
          </a:xfrm>
          <a:prstGeom prst="rect">
            <a:avLst/>
          </a:prstGeom>
        </p:spPr>
      </p:pic>
      <p:pic>
        <p:nvPicPr>
          <p:cNvPr id="7" name="図 6" descr="水, 写真, 古い, 絵画 が含まれている画像&#10;&#10;自動的に生成された説明">
            <a:extLst>
              <a:ext uri="{FF2B5EF4-FFF2-40B4-BE49-F238E27FC236}">
                <a16:creationId xmlns:a16="http://schemas.microsoft.com/office/drawing/2014/main" id="{EA29B9AE-46DB-430F-8CA3-BC9A924D3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1" y="4263568"/>
            <a:ext cx="2423160" cy="2423160"/>
          </a:xfrm>
          <a:prstGeom prst="rect">
            <a:avLst/>
          </a:prstGeom>
        </p:spPr>
      </p:pic>
      <p:pic>
        <p:nvPicPr>
          <p:cNvPr id="9" name="図 8" descr="水, 写真, 古い, ボート が含まれている画像&#10;&#10;自動的に生成された説明">
            <a:extLst>
              <a:ext uri="{FF2B5EF4-FFF2-40B4-BE49-F238E27FC236}">
                <a16:creationId xmlns:a16="http://schemas.microsoft.com/office/drawing/2014/main" id="{268D68FB-83FB-4F1D-9B6B-931B4AA9BB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3066180"/>
            <a:ext cx="2234872" cy="2234872"/>
          </a:xfrm>
          <a:prstGeom prst="rect">
            <a:avLst/>
          </a:prstGeom>
        </p:spPr>
      </p:pic>
      <p:pic>
        <p:nvPicPr>
          <p:cNvPr id="11" name="図 10" descr="水, 写真, 古い, ボート が含まれている画像&#10;&#10;自動的に生成された説明">
            <a:extLst>
              <a:ext uri="{FF2B5EF4-FFF2-40B4-BE49-F238E27FC236}">
                <a16:creationId xmlns:a16="http://schemas.microsoft.com/office/drawing/2014/main" id="{F3338FCB-C648-486F-9DB1-E91E26E2B6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4263569"/>
            <a:ext cx="2423160" cy="2423160"/>
          </a:xfrm>
          <a:prstGeom prst="rect">
            <a:avLst/>
          </a:prstGeom>
        </p:spPr>
      </p:pic>
      <p:pic>
        <p:nvPicPr>
          <p:cNvPr id="13" name="図 12" descr="窓, 写真, バス, 座る が含まれている画像&#10;&#10;自動的に生成された説明">
            <a:extLst>
              <a:ext uri="{FF2B5EF4-FFF2-40B4-BE49-F238E27FC236}">
                <a16:creationId xmlns:a16="http://schemas.microsoft.com/office/drawing/2014/main" id="{216CFDD4-99A3-431D-9AFA-0EEF0B8CCA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989" y="1760456"/>
            <a:ext cx="2423160" cy="242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38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26C0A74-F1EC-4395-9307-A2F757EC3DA5}"/>
              </a:ext>
            </a:extLst>
          </p:cNvPr>
          <p:cNvSpPr txBox="1"/>
          <p:nvPr/>
        </p:nvSpPr>
        <p:spPr>
          <a:xfrm>
            <a:off x="422662" y="714047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対策１：学習画像の追加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8" name="図 7" descr="写真, 屋内, 事務所, 覆い が含まれている画像&#10;&#10;自動的に生成された説明">
            <a:extLst>
              <a:ext uri="{FF2B5EF4-FFF2-40B4-BE49-F238E27FC236}">
                <a16:creationId xmlns:a16="http://schemas.microsoft.com/office/drawing/2014/main" id="{B69F8359-6F9D-4C6A-BC4D-A8DC729B08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" b="37444"/>
          <a:stretch/>
        </p:blipFill>
        <p:spPr>
          <a:xfrm>
            <a:off x="182879" y="1303020"/>
            <a:ext cx="7361421" cy="461010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B56D613-FCC8-40DE-8449-4C985016F248}"/>
              </a:ext>
            </a:extLst>
          </p:cNvPr>
          <p:cNvSpPr txBox="1"/>
          <p:nvPr/>
        </p:nvSpPr>
        <p:spPr>
          <a:xfrm>
            <a:off x="489347" y="6037215"/>
            <a:ext cx="7007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浮世絵を全部（約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4,000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枚）入れてみるも・・・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2767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写真, 屋内, 事務所, 覆い が含まれている画像&#10;&#10;自動的に生成された説明">
            <a:extLst>
              <a:ext uri="{FF2B5EF4-FFF2-40B4-BE49-F238E27FC236}">
                <a16:creationId xmlns:a16="http://schemas.microsoft.com/office/drawing/2014/main" id="{51BC192B-F02D-411F-9453-BE286A20F5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66" t="37430" r="111" b="37444"/>
          <a:stretch/>
        </p:blipFill>
        <p:spPr>
          <a:xfrm>
            <a:off x="2148840" y="1708766"/>
            <a:ext cx="4168640" cy="4219594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74D7173-5DBB-4F2A-A094-000771563CBA}"/>
              </a:ext>
            </a:extLst>
          </p:cNvPr>
          <p:cNvSpPr txBox="1"/>
          <p:nvPr/>
        </p:nvSpPr>
        <p:spPr>
          <a:xfrm>
            <a:off x="382667" y="92964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人がぐちゃぐちゃー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5784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DBFC4A09-45B3-4499-8D4D-05D61A7EC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おさらい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B5F445C1-76D0-4CFE-9C30-FAABE9F086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09969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26C0A74-F1EC-4395-9307-A2F757EC3DA5}"/>
              </a:ext>
            </a:extLst>
          </p:cNvPr>
          <p:cNvSpPr txBox="1"/>
          <p:nvPr/>
        </p:nvSpPr>
        <p:spPr>
          <a:xfrm>
            <a:off x="436007" y="397970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情景画像からの変換画像を追加＆人物画を除去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0267FD8-14BB-4BC3-88F8-74398C3D6987}"/>
              </a:ext>
            </a:extLst>
          </p:cNvPr>
          <p:cNvSpPr txBox="1"/>
          <p:nvPr/>
        </p:nvSpPr>
        <p:spPr>
          <a:xfrm>
            <a:off x="575673" y="3535954"/>
            <a:ext cx="3836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情景画像からの変換画像：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5,263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枚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5DFCCFF-ECD2-4017-8A88-E0E879E502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959"/>
          <a:stretch/>
        </p:blipFill>
        <p:spPr>
          <a:xfrm>
            <a:off x="1237615" y="3887045"/>
            <a:ext cx="6470650" cy="259541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218142E-B3EF-4BB9-A9FC-49B12F8EC1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785"/>
          <a:stretch/>
        </p:blipFill>
        <p:spPr>
          <a:xfrm>
            <a:off x="1313814" y="1258393"/>
            <a:ext cx="6031865" cy="229280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BC16DC4-2B31-41A1-BEC9-37BA9CC781E1}"/>
              </a:ext>
            </a:extLst>
          </p:cNvPr>
          <p:cNvSpPr txBox="1"/>
          <p:nvPr/>
        </p:nvSpPr>
        <p:spPr>
          <a:xfrm>
            <a:off x="575673" y="928936"/>
            <a:ext cx="198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浮世絵：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1,886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枚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ABBF470-FE6B-4B92-BF4F-BFC956047146}"/>
              </a:ext>
            </a:extLst>
          </p:cNvPr>
          <p:cNvSpPr txBox="1"/>
          <p:nvPr/>
        </p:nvSpPr>
        <p:spPr>
          <a:xfrm>
            <a:off x="575673" y="6496810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計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7,149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枚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6791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26C0A74-F1EC-4395-9307-A2F757EC3DA5}"/>
              </a:ext>
            </a:extLst>
          </p:cNvPr>
          <p:cNvSpPr txBox="1"/>
          <p:nvPr/>
        </p:nvSpPr>
        <p:spPr>
          <a:xfrm>
            <a:off x="436007" y="589952"/>
            <a:ext cx="3603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GAN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：</a:t>
            </a:r>
            <a:r>
              <a:rPr kumimoji="1" lang="en-US" altLang="ja-JP" sz="24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LightWeightGAN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0267FD8-14BB-4BC3-88F8-74398C3D6987}"/>
              </a:ext>
            </a:extLst>
          </p:cNvPr>
          <p:cNvSpPr txBox="1"/>
          <p:nvPr/>
        </p:nvSpPr>
        <p:spPr>
          <a:xfrm>
            <a:off x="1898600" y="6268048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完成した絵：水面の概念を理解してる？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5" name="図 4" descr="マップ が含まれている画像&#10;&#10;自動的に生成された説明">
            <a:extLst>
              <a:ext uri="{FF2B5EF4-FFF2-40B4-BE49-F238E27FC236}">
                <a16:creationId xmlns:a16="http://schemas.microsoft.com/office/drawing/2014/main" id="{14DEB5BE-029A-4773-9581-24EAE72187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34" r="25106" b="24917"/>
          <a:stretch/>
        </p:blipFill>
        <p:spPr>
          <a:xfrm>
            <a:off x="678270" y="1127995"/>
            <a:ext cx="7577434" cy="506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02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26C0A74-F1EC-4395-9307-A2F757EC3DA5}"/>
              </a:ext>
            </a:extLst>
          </p:cNvPr>
          <p:cNvSpPr txBox="1"/>
          <p:nvPr/>
        </p:nvSpPr>
        <p:spPr>
          <a:xfrm>
            <a:off x="1411367" y="2828835"/>
            <a:ext cx="66479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7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改善せず。。。</a:t>
            </a:r>
            <a:endParaRPr kumimoji="1" lang="en-US" altLang="ja-JP" sz="7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5088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26C0A74-F1EC-4395-9307-A2F757EC3DA5}"/>
              </a:ext>
            </a:extLst>
          </p:cNvPr>
          <p:cNvSpPr txBox="1"/>
          <p:nvPr/>
        </p:nvSpPr>
        <p:spPr>
          <a:xfrm>
            <a:off x="436007" y="589952"/>
            <a:ext cx="7622600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対策：俳句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Seed</a:t>
            </a:r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の標準化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やり方：俳句いっぱい集める→特徴の平均求める→特徴から引く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ということで現代俳句データベースで約４万句スクレイピング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（</a:t>
            </a:r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秒毎じゃないとサーバーに負荷がかかるよ！）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D0578B9-2C7A-4C0F-8A48-B2F26ADC3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467101"/>
            <a:ext cx="5234940" cy="3800947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2DB4C0D-9ACD-4016-98CB-DE368D0C2A6D}"/>
              </a:ext>
            </a:extLst>
          </p:cNvPr>
          <p:cNvSpPr txBox="1"/>
          <p:nvPr/>
        </p:nvSpPr>
        <p:spPr>
          <a:xfrm>
            <a:off x="1028700" y="6268048"/>
            <a:ext cx="6484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700" dirty="0">
                <a:hlinkClick r:id="rId3"/>
              </a:rPr>
              <a:t>http://www.haiku-data.jp/index.php?kigo=%E3%81%82&amp;author_name=&amp;first5=&amp;last5=&amp;keyword=&amp;submit_and=%E7%B5%9E%E8%BE%BC%E6%A4%9C%E7%B4%A2&amp;database=%E7%8F%BE%E4%BB%A3%E4%BF%B3%E5%8F%A5%E5%8D%94%E4%BC%9A%E3%80%8C%E7%8F%BE%E4%BB%A3%E4%BF%B3%E5%8F%A5%E3%83%87%E3%83%BC%E3%82%BF%E3%83%99%E3%83%BC%E3%82%B9%E3%80%8D&amp;mode=</a:t>
            </a:r>
            <a:endParaRPr lang="ja-JP" altLang="en-US" sz="700" dirty="0"/>
          </a:p>
        </p:txBody>
      </p:sp>
    </p:spTree>
    <p:extLst>
      <p:ext uri="{BB962C8B-B14F-4D97-AF65-F5344CB8AC3E}">
        <p14:creationId xmlns:p14="http://schemas.microsoft.com/office/powerpoint/2010/main" val="2722679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45633D-7FA7-4D93-8E45-D385B582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2532B9D-ADFC-4AEF-97D4-9FC87BB61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ln w="22225">
            <a:solidFill>
              <a:srgbClr val="775A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E4BEF09-C9F3-4246-A86C-261ADB505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215" y="1088013"/>
            <a:ext cx="5144344" cy="524933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A8914D3-E26C-432C-8D7C-5A71B1FB1772}"/>
              </a:ext>
            </a:extLst>
          </p:cNvPr>
          <p:cNvSpPr txBox="1"/>
          <p:nvPr/>
        </p:nvSpPr>
        <p:spPr>
          <a:xfrm>
            <a:off x="723900" y="678086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ハードコーディング！！！！</a:t>
            </a:r>
          </a:p>
        </p:txBody>
      </p:sp>
    </p:spTree>
    <p:extLst>
      <p:ext uri="{BB962C8B-B14F-4D97-AF65-F5344CB8AC3E}">
        <p14:creationId xmlns:p14="http://schemas.microsoft.com/office/powerpoint/2010/main" val="2497086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26C0A74-F1EC-4395-9307-A2F757EC3DA5}"/>
              </a:ext>
            </a:extLst>
          </p:cNvPr>
          <p:cNvSpPr txBox="1"/>
          <p:nvPr/>
        </p:nvSpPr>
        <p:spPr>
          <a:xfrm>
            <a:off x="436007" y="589952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見事に違う絵が！！！！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A2A66B70-6EAA-4A36-BA8B-2488EDB68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" y="1805350"/>
            <a:ext cx="1813560" cy="1813560"/>
          </a:xfrm>
          <a:prstGeom prst="rect">
            <a:avLst/>
          </a:prstGeom>
        </p:spPr>
      </p:pic>
      <p:pic>
        <p:nvPicPr>
          <p:cNvPr id="15" name="図 14" descr="バス, 写真, フロント, 絵画 が含まれている画像&#10;&#10;自動的に生成された説明">
            <a:extLst>
              <a:ext uri="{FF2B5EF4-FFF2-40B4-BE49-F238E27FC236}">
                <a16:creationId xmlns:a16="http://schemas.microsoft.com/office/drawing/2014/main" id="{85E29424-734B-4339-9600-B9D9B6479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806" y="3710350"/>
            <a:ext cx="1813560" cy="1813560"/>
          </a:xfrm>
          <a:prstGeom prst="rect">
            <a:avLst/>
          </a:prstGeom>
        </p:spPr>
      </p:pic>
      <p:pic>
        <p:nvPicPr>
          <p:cNvPr id="17" name="図 16" descr="山の中の絵画&#10;&#10;中程度の精度で自動的に生成された説明">
            <a:extLst>
              <a:ext uri="{FF2B5EF4-FFF2-40B4-BE49-F238E27FC236}">
                <a16:creationId xmlns:a16="http://schemas.microsoft.com/office/drawing/2014/main" id="{FDB6753F-86EA-4629-90DC-826D1DA63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823" y="3726180"/>
            <a:ext cx="1813560" cy="1813560"/>
          </a:xfrm>
          <a:prstGeom prst="rect">
            <a:avLst/>
          </a:prstGeom>
        </p:spPr>
      </p:pic>
      <p:pic>
        <p:nvPicPr>
          <p:cNvPr id="19" name="図 18" descr="屋外, 自然 が含まれている画像&#10;&#10;自動的に生成された説明">
            <a:extLst>
              <a:ext uri="{FF2B5EF4-FFF2-40B4-BE49-F238E27FC236}">
                <a16:creationId xmlns:a16="http://schemas.microsoft.com/office/drawing/2014/main" id="{52780991-FC70-4ACA-B1C0-62DDE87A49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40" y="3726180"/>
            <a:ext cx="1813560" cy="1813560"/>
          </a:xfrm>
          <a:prstGeom prst="rect">
            <a:avLst/>
          </a:prstGeom>
        </p:spPr>
      </p:pic>
      <p:pic>
        <p:nvPicPr>
          <p:cNvPr id="21" name="図 20" descr="水, 大きい が含まれている画像&#10;&#10;自動的に生成された説明">
            <a:extLst>
              <a:ext uri="{FF2B5EF4-FFF2-40B4-BE49-F238E27FC236}">
                <a16:creationId xmlns:a16="http://schemas.microsoft.com/office/drawing/2014/main" id="{5EBE7087-9F63-45DD-9214-94E6855174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" y="3726180"/>
            <a:ext cx="1813560" cy="1813560"/>
          </a:xfrm>
          <a:prstGeom prst="rect">
            <a:avLst/>
          </a:prstGeom>
        </p:spPr>
      </p:pic>
      <p:pic>
        <p:nvPicPr>
          <p:cNvPr id="23" name="図 22" descr="Cgで描かれた絵画&#10;&#10;低い精度で自動的に生成された説明">
            <a:extLst>
              <a:ext uri="{FF2B5EF4-FFF2-40B4-BE49-F238E27FC236}">
                <a16:creationId xmlns:a16="http://schemas.microsoft.com/office/drawing/2014/main" id="{3B5309BD-14DA-472C-B9C1-85CAA52E8A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40" y="1805350"/>
            <a:ext cx="1813560" cy="1813560"/>
          </a:xfrm>
          <a:prstGeom prst="rect">
            <a:avLst/>
          </a:prstGeom>
        </p:spPr>
      </p:pic>
      <p:pic>
        <p:nvPicPr>
          <p:cNvPr id="25" name="図 24" descr="Cgで描かれた絵画&#10;&#10;中程度の精度で自動的に生成された説明">
            <a:extLst>
              <a:ext uri="{FF2B5EF4-FFF2-40B4-BE49-F238E27FC236}">
                <a16:creationId xmlns:a16="http://schemas.microsoft.com/office/drawing/2014/main" id="{D8882719-A575-4455-8A32-E95D1D19DB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823" y="1805350"/>
            <a:ext cx="1813560" cy="1813560"/>
          </a:xfrm>
          <a:prstGeom prst="rect">
            <a:avLst/>
          </a:prstGeom>
        </p:spPr>
      </p:pic>
      <p:pic>
        <p:nvPicPr>
          <p:cNvPr id="27" name="図 26" descr="水, ボート, 夕日, ブルー が含まれている画像&#10;&#10;自動的に生成された説明">
            <a:extLst>
              <a:ext uri="{FF2B5EF4-FFF2-40B4-BE49-F238E27FC236}">
                <a16:creationId xmlns:a16="http://schemas.microsoft.com/office/drawing/2014/main" id="{68DD7A33-7CDB-428E-B619-20E69FE5AC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806" y="1805350"/>
            <a:ext cx="1813560" cy="181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79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C5EC292-991E-4C8F-9F55-D72971A4B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D5E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0B7573-D2CD-4589-B099-E8254726A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999"/>
          </a:xfrm>
          <a:prstGeom prst="rect">
            <a:avLst/>
          </a:prstGeom>
          <a:blipFill dpi="0" rotWithShape="1">
            <a:blip r:embed="rId2">
              <a:alphaModFix amt="5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6A041F-C32D-4E9C-AD9A-6F8F9710D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8" y="480059"/>
            <a:ext cx="8428482" cy="589788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図 2" descr="カレンダー&#10;&#10;低い精度で自動的に生成された説明">
            <a:extLst>
              <a:ext uri="{FF2B5EF4-FFF2-40B4-BE49-F238E27FC236}">
                <a16:creationId xmlns:a16="http://schemas.microsoft.com/office/drawing/2014/main" id="{A55CA9D3-632B-4DFE-89E1-4E35710C2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656" y="571498"/>
            <a:ext cx="7594686" cy="571500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7D30C90-851A-452E-A7C4-EC6557ECC14F}"/>
              </a:ext>
            </a:extLst>
          </p:cNvPr>
          <p:cNvSpPr txBox="1"/>
          <p:nvPr/>
        </p:nvSpPr>
        <p:spPr>
          <a:xfrm>
            <a:off x="1289447" y="6377939"/>
            <a:ext cx="5246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標準化に使った俳句で</a:t>
            </a:r>
            <a:r>
              <a:rPr kumimoji="1" lang="en-US" altLang="ja-JP" sz="2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39,334</a:t>
            </a:r>
            <a:r>
              <a:rPr kumimoji="1" lang="ja-JP" altLang="en-US" sz="24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枚生成</a:t>
            </a:r>
            <a:endParaRPr kumimoji="1" lang="en-US" altLang="ja-JP" sz="24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7544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4C3974F-B685-40E5-AF55-F9DDCC2F67DB}"/>
              </a:ext>
            </a:extLst>
          </p:cNvPr>
          <p:cNvSpPr txBox="1"/>
          <p:nvPr/>
        </p:nvSpPr>
        <p:spPr>
          <a:xfrm>
            <a:off x="436007" y="589952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今後：未定！！！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89467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4EABD1E-90D6-4F3C-8F3B-F92C723A6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6786"/>
            <a:ext cx="9144000" cy="286069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6B7D980-C625-441A-AF98-71E46498168A}"/>
              </a:ext>
            </a:extLst>
          </p:cNvPr>
          <p:cNvSpPr txBox="1"/>
          <p:nvPr/>
        </p:nvSpPr>
        <p:spPr>
          <a:xfrm>
            <a:off x="1896533" y="4435102"/>
            <a:ext cx="49699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>
                <a:hlinkClick r:id="rId3"/>
              </a:rPr>
              <a:t>https://openreview.net/pdf?id=1Fqg133qRaI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39130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346948"/>
            <a:ext cx="7667244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4299698"/>
            <a:ext cx="7667244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0625" y="1484779"/>
            <a:ext cx="7667244" cy="27432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36911" y="4068923"/>
            <a:ext cx="810678" cy="1080902"/>
            <a:chOff x="9685338" y="4460675"/>
            <a:chExt cx="1080904" cy="1080902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0E2D3DCD-4716-40AA-90C0-6F2F9F116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-1"/>
            <a:ext cx="914171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37BACED-9574-4AAE-9D04-510030835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86" y="4225847"/>
            <a:ext cx="9144000" cy="2610465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F2CB0CB-1AC0-499C-A76A-EEFEE0A1BE6E}"/>
              </a:ext>
            </a:extLst>
          </p:cNvPr>
          <p:cNvSpPr txBox="1"/>
          <p:nvPr/>
        </p:nvSpPr>
        <p:spPr>
          <a:xfrm>
            <a:off x="788669" y="4355692"/>
            <a:ext cx="7881802" cy="1472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4800" cap="all">
                <a:latin typeface="+mj-lt"/>
                <a:ea typeface="+mj-ea"/>
                <a:cs typeface="+mj-cs"/>
              </a:rPr>
              <a:t>東海道五十</a:t>
            </a:r>
            <a:r>
              <a:rPr kumimoji="1" lang="en-US" altLang="ja-JP" sz="4800" cap="all">
                <a:latin typeface="+mj-lt"/>
                <a:ea typeface="+mj-ea"/>
                <a:cs typeface="+mj-cs"/>
              </a:rPr>
              <a:t>X</a:t>
            </a:r>
            <a:r>
              <a:rPr kumimoji="1" lang="ja-JP" altLang="en-US" sz="4800" cap="all">
                <a:latin typeface="+mj-lt"/>
                <a:ea typeface="+mj-ea"/>
                <a:cs typeface="+mj-cs"/>
              </a:rPr>
              <a:t>プロジェクト：</a:t>
            </a:r>
            <a:r>
              <a:rPr kumimoji="1" lang="en-US" altLang="ja-JP" sz="4800" cap="all">
                <a:latin typeface="+mj-lt"/>
                <a:ea typeface="+mj-ea"/>
                <a:cs typeface="+mj-cs"/>
              </a:rPr>
              <a:t>AI</a:t>
            </a:r>
            <a:r>
              <a:rPr kumimoji="1" lang="ja-JP" altLang="en-US" sz="4800" cap="all">
                <a:latin typeface="+mj-lt"/>
                <a:ea typeface="+mj-ea"/>
                <a:cs typeface="+mj-cs"/>
              </a:rPr>
              <a:t>で浮世絵作ろうぜ！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85DFE05-DF9F-41FE-B671-67AC73D9888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5" b="19597"/>
          <a:stretch/>
        </p:blipFill>
        <p:spPr>
          <a:xfrm>
            <a:off x="20" y="12"/>
            <a:ext cx="9143980" cy="424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29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F2CB0CB-1AC0-499C-A76A-EEFEE0A1BE6E}"/>
              </a:ext>
            </a:extLst>
          </p:cNvPr>
          <p:cNvSpPr txBox="1"/>
          <p:nvPr/>
        </p:nvSpPr>
        <p:spPr>
          <a:xfrm>
            <a:off x="16907" y="294675"/>
            <a:ext cx="6547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やったこと：</a:t>
            </a:r>
            <a:r>
              <a:rPr kumimoji="1" lang="en-US" altLang="ja-JP" sz="28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CycleGAN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でスタイル変換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744C0D2-6297-4D63-90EF-786AC0119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239" y="817895"/>
            <a:ext cx="5851525" cy="553112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EFB453D-3845-43A2-8662-7928E964AE60}"/>
              </a:ext>
            </a:extLst>
          </p:cNvPr>
          <p:cNvSpPr txBox="1"/>
          <p:nvPr/>
        </p:nvSpPr>
        <p:spPr>
          <a:xfrm>
            <a:off x="2363788" y="6378659"/>
            <a:ext cx="4625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3"/>
              </a:rPr>
              <a:t>https://junyanz.github.io/CycleGAN/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7833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24F5BBD-5A54-4036-85FF-988E5671EEA7}"/>
              </a:ext>
            </a:extLst>
          </p:cNvPr>
          <p:cNvSpPr/>
          <p:nvPr/>
        </p:nvSpPr>
        <p:spPr>
          <a:xfrm>
            <a:off x="617008" y="1387475"/>
            <a:ext cx="2697692" cy="5334000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6B05C42B-1FE3-4369-B8E1-71723CE1103B}"/>
              </a:ext>
            </a:extLst>
          </p:cNvPr>
          <p:cNvSpPr/>
          <p:nvPr/>
        </p:nvSpPr>
        <p:spPr>
          <a:xfrm>
            <a:off x="5457826" y="1387476"/>
            <a:ext cx="2324100" cy="5333999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5AF7603-7B8C-481E-8072-5661894EC064}"/>
              </a:ext>
            </a:extLst>
          </p:cNvPr>
          <p:cNvSpPr txBox="1"/>
          <p:nvPr/>
        </p:nvSpPr>
        <p:spPr>
          <a:xfrm>
            <a:off x="16909" y="294677"/>
            <a:ext cx="79788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CycleGAN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の紹介：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Mode Collapse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を回避しつつ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　　　　　　　　スタイル変換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F045A39-DA56-4EA9-A6E4-19B257760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65" y="3130765"/>
            <a:ext cx="1651145" cy="167725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CCF8C04-A232-4CA2-BFD2-644701327612}"/>
              </a:ext>
            </a:extLst>
          </p:cNvPr>
          <p:cNvSpPr txBox="1"/>
          <p:nvPr/>
        </p:nvSpPr>
        <p:spPr>
          <a:xfrm>
            <a:off x="1389591" y="894673"/>
            <a:ext cx="861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分布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X</a:t>
            </a:r>
            <a:endParaRPr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6F6E12C-B0E2-4BF1-8708-2EDE364EF3C0}"/>
              </a:ext>
            </a:extLst>
          </p:cNvPr>
          <p:cNvSpPr txBox="1"/>
          <p:nvPr/>
        </p:nvSpPr>
        <p:spPr>
          <a:xfrm>
            <a:off x="6071657" y="894673"/>
            <a:ext cx="861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分布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Y</a:t>
            </a:r>
            <a:endParaRPr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98CEE0B-8781-4A7D-9C3D-9F9A20E41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199" y="1486199"/>
            <a:ext cx="1644566" cy="164456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9E00BC9E-5404-4516-87C5-29A1BDFC9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465" y="1486199"/>
            <a:ext cx="1651145" cy="164456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175E4B28-70A1-4A30-9307-27EA0EEC29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4201" y="3229490"/>
            <a:ext cx="1684515" cy="1644566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FABFB48A-FE0C-4874-AF38-817815A950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9464" y="4902657"/>
            <a:ext cx="1651145" cy="1651145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40F289B2-9F50-4B60-9E51-3E022C665D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3875" y="4874056"/>
            <a:ext cx="1684841" cy="1644566"/>
          </a:xfrm>
          <a:prstGeom prst="rect">
            <a:avLst/>
          </a:prstGeom>
        </p:spPr>
      </p:pic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F37D8BD8-2FFA-410E-A04D-C172422999FB}"/>
              </a:ext>
            </a:extLst>
          </p:cNvPr>
          <p:cNvCxnSpPr>
            <a:stCxn id="13" idx="3"/>
            <a:endCxn id="11" idx="1"/>
          </p:cNvCxnSpPr>
          <p:nvPr/>
        </p:nvCxnSpPr>
        <p:spPr>
          <a:xfrm>
            <a:off x="2750610" y="2308482"/>
            <a:ext cx="3053591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4C676D4E-2254-44F5-B03B-15A04BA94F00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2750607" y="4083662"/>
            <a:ext cx="3053266" cy="1644566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51954023-E3EC-4010-93B4-61B4805B9975}"/>
              </a:ext>
            </a:extLst>
          </p:cNvPr>
          <p:cNvCxnSpPr>
            <a:cxnSpLocks/>
            <a:stCxn id="11" idx="1"/>
            <a:endCxn id="5" idx="3"/>
          </p:cNvCxnSpPr>
          <p:nvPr/>
        </p:nvCxnSpPr>
        <p:spPr>
          <a:xfrm flipH="1">
            <a:off x="2750610" y="2308482"/>
            <a:ext cx="3053591" cy="1660908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FE753D3C-9569-4C34-9733-527C6E1A3DF3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 flipV="1">
            <a:off x="2750607" y="5696341"/>
            <a:ext cx="3053266" cy="31889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40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 descr="川の向こうの夕日&#10;&#10;自動的に生成された説明">
            <a:extLst>
              <a:ext uri="{FF2B5EF4-FFF2-40B4-BE49-F238E27FC236}">
                <a16:creationId xmlns:a16="http://schemas.microsoft.com/office/drawing/2014/main" id="{1A0F9CAA-C5F8-46EA-8506-141FA637E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032" y="5351184"/>
            <a:ext cx="1444868" cy="1444868"/>
          </a:xfrm>
          <a:prstGeom prst="rect">
            <a:avLst/>
          </a:prstGeom>
        </p:spPr>
      </p:pic>
      <p:pic>
        <p:nvPicPr>
          <p:cNvPr id="15" name="図 14" descr="夕日が沈む海&#10;&#10;中程度の精度で自動的に生成された説明">
            <a:extLst>
              <a:ext uri="{FF2B5EF4-FFF2-40B4-BE49-F238E27FC236}">
                <a16:creationId xmlns:a16="http://schemas.microsoft.com/office/drawing/2014/main" id="{779DB2B5-9BBA-4B7B-810E-024C13055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5351184"/>
            <a:ext cx="1444868" cy="1444868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F2CB0CB-1AC0-499C-A76A-EEFEE0A1BE6E}"/>
              </a:ext>
            </a:extLst>
          </p:cNvPr>
          <p:cNvSpPr txBox="1"/>
          <p:nvPr/>
        </p:nvSpPr>
        <p:spPr>
          <a:xfrm>
            <a:off x="16907" y="294675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今回使う学習画像：歌川広重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2D27FE7-0A3E-48E4-89A2-C329D8B5AFD2}"/>
              </a:ext>
            </a:extLst>
          </p:cNvPr>
          <p:cNvSpPr txBox="1"/>
          <p:nvPr/>
        </p:nvSpPr>
        <p:spPr>
          <a:xfrm>
            <a:off x="205740" y="3493364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今回使う学習画像：情景画像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6" name="図 5" descr="敷物 が含まれている画像&#10;&#10;自動的に生成された説明">
            <a:extLst>
              <a:ext uri="{FF2B5EF4-FFF2-40B4-BE49-F238E27FC236}">
                <a16:creationId xmlns:a16="http://schemas.microsoft.com/office/drawing/2014/main" id="{948F74F8-01AF-4D8D-9009-6D6849D9B6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017" y="429994"/>
            <a:ext cx="2565007" cy="1668286"/>
          </a:xfrm>
          <a:prstGeom prst="rect">
            <a:avLst/>
          </a:prstGeom>
        </p:spPr>
      </p:pic>
      <p:pic>
        <p:nvPicPr>
          <p:cNvPr id="7" name="図 6" descr="屋外, 水, 立つ が含まれている画像&#10;&#10;自動的に生成された説明">
            <a:extLst>
              <a:ext uri="{FF2B5EF4-FFF2-40B4-BE49-F238E27FC236}">
                <a16:creationId xmlns:a16="http://schemas.microsoft.com/office/drawing/2014/main" id="{A22FF60A-EA43-4F1F-A205-8B2787B8FB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2" y="2098280"/>
            <a:ext cx="3349811" cy="1266176"/>
          </a:xfrm>
          <a:prstGeom prst="rect">
            <a:avLst/>
          </a:prstGeom>
        </p:spPr>
      </p:pic>
      <p:pic>
        <p:nvPicPr>
          <p:cNvPr id="8" name="図 7" descr="ウィンドウ, ベッド が含まれている画像&#10;&#10;自動的に生成された説明">
            <a:extLst>
              <a:ext uri="{FF2B5EF4-FFF2-40B4-BE49-F238E27FC236}">
                <a16:creationId xmlns:a16="http://schemas.microsoft.com/office/drawing/2014/main" id="{893B9C2A-9261-494E-87A6-32FA11A2D1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58" y="727701"/>
            <a:ext cx="1742463" cy="2576308"/>
          </a:xfrm>
          <a:prstGeom prst="rect">
            <a:avLst/>
          </a:prstGeom>
        </p:spPr>
      </p:pic>
      <p:pic>
        <p:nvPicPr>
          <p:cNvPr id="9" name="図 8" descr="水, ウマ, 部屋, 絵画 が含まれている画像&#10;&#10;自動的に生成された説明">
            <a:extLst>
              <a:ext uri="{FF2B5EF4-FFF2-40B4-BE49-F238E27FC236}">
                <a16:creationId xmlns:a16="http://schemas.microsoft.com/office/drawing/2014/main" id="{C7C720AD-CE1C-4E34-BF38-7FDE2B209F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214" y="727703"/>
            <a:ext cx="1921017" cy="2765663"/>
          </a:xfrm>
          <a:prstGeom prst="rect">
            <a:avLst/>
          </a:prstGeom>
        </p:spPr>
      </p:pic>
      <p:pic>
        <p:nvPicPr>
          <p:cNvPr id="11" name="図 10" descr="夜の街の風景&#10;&#10;自動的に生成された説明">
            <a:extLst>
              <a:ext uri="{FF2B5EF4-FFF2-40B4-BE49-F238E27FC236}">
                <a16:creationId xmlns:a16="http://schemas.microsoft.com/office/drawing/2014/main" id="{3997D8C3-299E-4743-A6E1-3DAF95D45A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519" y="4106250"/>
            <a:ext cx="2689803" cy="2689803"/>
          </a:xfrm>
          <a:prstGeom prst="rect">
            <a:avLst/>
          </a:prstGeom>
        </p:spPr>
      </p:pic>
      <p:pic>
        <p:nvPicPr>
          <p:cNvPr id="13" name="図 12" descr="海の上にある岩山と青空&#10;&#10;中程度の精度で自動的に生成された説明">
            <a:extLst>
              <a:ext uri="{FF2B5EF4-FFF2-40B4-BE49-F238E27FC236}">
                <a16:creationId xmlns:a16="http://schemas.microsoft.com/office/drawing/2014/main" id="{EF426315-13D8-40F7-AF61-351FA47D57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4088390"/>
            <a:ext cx="1444868" cy="1444868"/>
          </a:xfrm>
          <a:prstGeom prst="rect">
            <a:avLst/>
          </a:prstGeom>
        </p:spPr>
      </p:pic>
      <p:pic>
        <p:nvPicPr>
          <p:cNvPr id="17" name="図 16" descr="花が咲いている木&#10;&#10;自動的に生成された説明">
            <a:extLst>
              <a:ext uri="{FF2B5EF4-FFF2-40B4-BE49-F238E27FC236}">
                <a16:creationId xmlns:a16="http://schemas.microsoft.com/office/drawing/2014/main" id="{52711858-5808-4972-B097-989104271A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282" y="4088390"/>
            <a:ext cx="1444868" cy="1444868"/>
          </a:xfrm>
          <a:prstGeom prst="rect">
            <a:avLst/>
          </a:prstGeom>
        </p:spPr>
      </p:pic>
      <p:pic>
        <p:nvPicPr>
          <p:cNvPr id="21" name="図 20" descr="山と湖の風景&#10;&#10;自動的に生成された説明">
            <a:extLst>
              <a:ext uri="{FF2B5EF4-FFF2-40B4-BE49-F238E27FC236}">
                <a16:creationId xmlns:a16="http://schemas.microsoft.com/office/drawing/2014/main" id="{0325949A-8C92-43E0-BA3A-D41D198F95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" y="5436760"/>
            <a:ext cx="1359292" cy="1359292"/>
          </a:xfrm>
          <a:prstGeom prst="rect">
            <a:avLst/>
          </a:prstGeom>
        </p:spPr>
      </p:pic>
      <p:pic>
        <p:nvPicPr>
          <p:cNvPr id="23" name="図 22" descr="雲の下の道路&#10;&#10;中程度の精度で自動的に生成された説明">
            <a:extLst>
              <a:ext uri="{FF2B5EF4-FFF2-40B4-BE49-F238E27FC236}">
                <a16:creationId xmlns:a16="http://schemas.microsoft.com/office/drawing/2014/main" id="{1E40463A-4E3F-402C-983A-A95DC28C87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" y="4090952"/>
            <a:ext cx="1363980" cy="136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45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 descr="水, 人, 雪, 乗る が含まれている画像&#10;&#10;自動的に生成された説明">
            <a:extLst>
              <a:ext uri="{FF2B5EF4-FFF2-40B4-BE49-F238E27FC236}">
                <a16:creationId xmlns:a16="http://schemas.microsoft.com/office/drawing/2014/main" id="{3DEAB56E-FE06-43C9-AE68-6A9031E3F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924" y="1249992"/>
            <a:ext cx="2443302" cy="2438400"/>
          </a:xfrm>
          <a:prstGeom prst="rect">
            <a:avLst/>
          </a:prstGeom>
        </p:spPr>
      </p:pic>
      <p:pic>
        <p:nvPicPr>
          <p:cNvPr id="17" name="図 16" descr="線画, 山 が含まれている画像&#10;&#10;自動的に生成された説明">
            <a:extLst>
              <a:ext uri="{FF2B5EF4-FFF2-40B4-BE49-F238E27FC236}">
                <a16:creationId xmlns:a16="http://schemas.microsoft.com/office/drawing/2014/main" id="{937E42CE-6250-42E2-AF49-4A5A66817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6" y="1249992"/>
            <a:ext cx="2438400" cy="2445708"/>
          </a:xfrm>
          <a:prstGeom prst="rect">
            <a:avLst/>
          </a:prstGeom>
        </p:spPr>
      </p:pic>
      <p:pic>
        <p:nvPicPr>
          <p:cNvPr id="19" name="図 18" descr="線画 が含まれている画像&#10;&#10;自動的に生成された説明">
            <a:extLst>
              <a:ext uri="{FF2B5EF4-FFF2-40B4-BE49-F238E27FC236}">
                <a16:creationId xmlns:a16="http://schemas.microsoft.com/office/drawing/2014/main" id="{D7E5218B-D760-4B9D-AB9E-E6E4D81A7A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975" y="1374140"/>
            <a:ext cx="2438400" cy="232156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6D5D7850-75EC-40E7-8E64-2ECE677335E9}"/>
              </a:ext>
            </a:extLst>
          </p:cNvPr>
          <p:cNvSpPr txBox="1"/>
          <p:nvPr/>
        </p:nvSpPr>
        <p:spPr>
          <a:xfrm>
            <a:off x="571500" y="354568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線画</a:t>
            </a:r>
            <a:r>
              <a:rPr kumimoji="1" lang="en-US" altLang="ja-JP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to</a:t>
            </a:r>
            <a:r>
              <a:rPr kumimoji="1" lang="ja-JP" altLang="en-US" sz="2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歌川</a:t>
            </a:r>
            <a:endParaRPr lang="ja-JP" altLang="en-US" sz="2800" dirty="0"/>
          </a:p>
        </p:txBody>
      </p:sp>
      <p:pic>
        <p:nvPicPr>
          <p:cNvPr id="4" name="図 3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F495CA8E-211B-47CD-8741-49A59B7E70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735614"/>
            <a:ext cx="2438400" cy="2438400"/>
          </a:xfrm>
          <a:prstGeom prst="rect">
            <a:avLst/>
          </a:prstGeom>
        </p:spPr>
      </p:pic>
      <p:pic>
        <p:nvPicPr>
          <p:cNvPr id="8" name="図 7" descr="雪が降った山&#10;&#10;自動的に生成された説明">
            <a:extLst>
              <a:ext uri="{FF2B5EF4-FFF2-40B4-BE49-F238E27FC236}">
                <a16:creationId xmlns:a16="http://schemas.microsoft.com/office/drawing/2014/main" id="{4CB31F91-9CB7-4A99-A858-FAE89C9E9C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728306"/>
            <a:ext cx="2438400" cy="2438400"/>
          </a:xfrm>
          <a:prstGeom prst="rect">
            <a:avLst/>
          </a:prstGeom>
        </p:spPr>
      </p:pic>
      <p:pic>
        <p:nvPicPr>
          <p:cNvPr id="10" name="図 9" descr="水, 屋外, サーフィン, 男 が含まれている画像&#10;&#10;自動的に生成された説明">
            <a:extLst>
              <a:ext uri="{FF2B5EF4-FFF2-40B4-BE49-F238E27FC236}">
                <a16:creationId xmlns:a16="http://schemas.microsoft.com/office/drawing/2014/main" id="{29D3B6DA-1F06-4ACF-AF04-5DA03C701B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735614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3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6F01E9F-6B0E-4CF9-87AF-27ECD8D46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図 2" descr="傘をさしている&#10;&#10;低い精度で自動的に生成された説明">
            <a:extLst>
              <a:ext uri="{FF2B5EF4-FFF2-40B4-BE49-F238E27FC236}">
                <a16:creationId xmlns:a16="http://schemas.microsoft.com/office/drawing/2014/main" id="{6E77E153-51D1-42C8-AF08-4B2DDFA10F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95" r="3" b="13034"/>
          <a:stretch/>
        </p:blipFill>
        <p:spPr>
          <a:xfrm>
            <a:off x="22" y="10"/>
            <a:ext cx="3476605" cy="3428986"/>
          </a:xfrm>
          <a:prstGeom prst="rect">
            <a:avLst/>
          </a:prstGeom>
        </p:spPr>
      </p:pic>
      <p:pic>
        <p:nvPicPr>
          <p:cNvPr id="7" name="図 6" descr="教会の建物&#10;&#10;中程度の精度で自動的に生成された説明">
            <a:extLst>
              <a:ext uri="{FF2B5EF4-FFF2-40B4-BE49-F238E27FC236}">
                <a16:creationId xmlns:a16="http://schemas.microsoft.com/office/drawing/2014/main" id="{4F0456C8-6423-432D-94F7-06BC06DE65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20" r="-4" b="10734"/>
          <a:stretch/>
        </p:blipFill>
        <p:spPr>
          <a:xfrm>
            <a:off x="22" y="3548989"/>
            <a:ext cx="3476605" cy="3309011"/>
          </a:xfrm>
          <a:prstGeom prst="rect">
            <a:avLst/>
          </a:prstGeom>
        </p:spPr>
      </p:pic>
      <p:pic>
        <p:nvPicPr>
          <p:cNvPr id="13" name="図 12" descr="山と湖の景色&#10;&#10;自動的に生成された説明">
            <a:extLst>
              <a:ext uri="{FF2B5EF4-FFF2-40B4-BE49-F238E27FC236}">
                <a16:creationId xmlns:a16="http://schemas.microsoft.com/office/drawing/2014/main" id="{AEE7E75A-4359-4F86-B576-431D3218EA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79" r="1" b="32930"/>
          <a:stretch/>
        </p:blipFill>
        <p:spPr>
          <a:xfrm>
            <a:off x="3554221" y="12"/>
            <a:ext cx="5589779" cy="4422801"/>
          </a:xfrm>
          <a:prstGeom prst="rect">
            <a:avLst/>
          </a:prstGeom>
        </p:spPr>
      </p:pic>
      <p:pic>
        <p:nvPicPr>
          <p:cNvPr id="5" name="図 4" descr="屋外, 木, 水, 大きい が含まれている画像&#10;&#10;自動的に生成された説明">
            <a:extLst>
              <a:ext uri="{FF2B5EF4-FFF2-40B4-BE49-F238E27FC236}">
                <a16:creationId xmlns:a16="http://schemas.microsoft.com/office/drawing/2014/main" id="{228CBC68-3497-46D4-A0DC-0E4265FB60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31" r="2" b="8939"/>
          <a:stretch/>
        </p:blipFill>
        <p:spPr>
          <a:xfrm>
            <a:off x="3551936" y="4526278"/>
            <a:ext cx="1823211" cy="2331725"/>
          </a:xfrm>
          <a:prstGeom prst="rect">
            <a:avLst/>
          </a:prstGeom>
        </p:spPr>
      </p:pic>
      <p:pic>
        <p:nvPicPr>
          <p:cNvPr id="11" name="図 10" descr="建物, タワー, グリーン, 背の高い が含まれている画像&#10;&#10;自動的に生成された説明">
            <a:extLst>
              <a:ext uri="{FF2B5EF4-FFF2-40B4-BE49-F238E27FC236}">
                <a16:creationId xmlns:a16="http://schemas.microsoft.com/office/drawing/2014/main" id="{D00CC561-D8FF-4D45-B349-0E0862F2787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 b="3328"/>
          <a:stretch/>
        </p:blipFill>
        <p:spPr>
          <a:xfrm>
            <a:off x="5450456" y="4526278"/>
            <a:ext cx="1809117" cy="2331725"/>
          </a:xfrm>
          <a:prstGeom prst="rect">
            <a:avLst/>
          </a:prstGeom>
        </p:spPr>
      </p:pic>
      <p:pic>
        <p:nvPicPr>
          <p:cNvPr id="9" name="図 8" descr="海の上にある岩&#10;&#10;自動的に生成された説明">
            <a:extLst>
              <a:ext uri="{FF2B5EF4-FFF2-40B4-BE49-F238E27FC236}">
                <a16:creationId xmlns:a16="http://schemas.microsoft.com/office/drawing/2014/main" id="{650207DA-9AA2-4AA9-926E-B57AA6892A9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4287"/>
          <a:stretch/>
        </p:blipFill>
        <p:spPr>
          <a:xfrm>
            <a:off x="7334879" y="4526274"/>
            <a:ext cx="1809117" cy="2331726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732B0E8-C4E8-4301-92C9-D8051284B796}"/>
              </a:ext>
            </a:extLst>
          </p:cNvPr>
          <p:cNvSpPr txBox="1"/>
          <p:nvPr/>
        </p:nvSpPr>
        <p:spPr>
          <a:xfrm>
            <a:off x="3803332" y="3833198"/>
            <a:ext cx="27660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情景画像</a:t>
            </a:r>
            <a:r>
              <a:rPr kumimoji="1" lang="en-US" altLang="ja-JP" sz="28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to</a:t>
            </a:r>
            <a:r>
              <a:rPr kumimoji="1" lang="ja-JP" altLang="en-US" sz="28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歌川</a:t>
            </a:r>
            <a:endParaRPr lang="ja-JP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316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水, テーブル, ブルー, 傘 が含まれている画像&#10;&#10;自動的に生成された説明">
            <a:extLst>
              <a:ext uri="{FF2B5EF4-FFF2-40B4-BE49-F238E27FC236}">
                <a16:creationId xmlns:a16="http://schemas.microsoft.com/office/drawing/2014/main" id="{DEC70842-B987-4939-8368-6BB56AB48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544" y="3999550"/>
            <a:ext cx="2888933" cy="2888933"/>
          </a:xfrm>
          <a:prstGeom prst="rect">
            <a:avLst/>
          </a:prstGeom>
        </p:spPr>
      </p:pic>
      <p:pic>
        <p:nvPicPr>
          <p:cNvPr id="7" name="図 6" descr="教会の屋根&#10;&#10;自動的に生成された説明">
            <a:extLst>
              <a:ext uri="{FF2B5EF4-FFF2-40B4-BE49-F238E27FC236}">
                <a16:creationId xmlns:a16="http://schemas.microsoft.com/office/drawing/2014/main" id="{B6A6A7C5-D62A-4D4A-A499-54F973A8E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802" y="2969260"/>
            <a:ext cx="3888740" cy="3888740"/>
          </a:xfrm>
          <a:prstGeom prst="rect">
            <a:avLst/>
          </a:prstGeom>
        </p:spPr>
      </p:pic>
      <p:pic>
        <p:nvPicPr>
          <p:cNvPr id="9" name="図 8" descr="ダイアグラム&#10;&#10;自動的に生成された説明">
            <a:extLst>
              <a:ext uri="{FF2B5EF4-FFF2-40B4-BE49-F238E27FC236}">
                <a16:creationId xmlns:a16="http://schemas.microsoft.com/office/drawing/2014/main" id="{B6EACDC2-D6C5-4565-A4CB-8FC9D9CAC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942" y="2"/>
            <a:ext cx="3243581" cy="3243581"/>
          </a:xfrm>
          <a:prstGeom prst="rect">
            <a:avLst/>
          </a:prstGeom>
        </p:spPr>
      </p:pic>
      <p:pic>
        <p:nvPicPr>
          <p:cNvPr id="11" name="図 10" descr="屋内, テーブル, 小さい, 木 が含まれている画像&#10;&#10;自動的に生成された説明">
            <a:extLst>
              <a:ext uri="{FF2B5EF4-FFF2-40B4-BE49-F238E27FC236}">
                <a16:creationId xmlns:a16="http://schemas.microsoft.com/office/drawing/2014/main" id="{D197EA29-3C90-4C93-9059-AEFBBD1F16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427" y="2"/>
            <a:ext cx="3457575" cy="3457575"/>
          </a:xfrm>
          <a:prstGeom prst="rect">
            <a:avLst/>
          </a:prstGeom>
        </p:spPr>
      </p:pic>
      <p:pic>
        <p:nvPicPr>
          <p:cNvPr id="15" name="図 14" descr="屋内, 建物, 座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AB0BB9BE-5B08-48D2-9B7F-24C07664A2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" y="2209800"/>
            <a:ext cx="2438400" cy="2438400"/>
          </a:xfrm>
          <a:prstGeom prst="rect">
            <a:avLst/>
          </a:prstGeom>
        </p:spPr>
      </p:pic>
      <p:pic>
        <p:nvPicPr>
          <p:cNvPr id="17" name="図 16" descr="山の中の絵画&#10;&#10;自動的に生成された説明">
            <a:extLst>
              <a:ext uri="{FF2B5EF4-FFF2-40B4-BE49-F238E27FC236}">
                <a16:creationId xmlns:a16="http://schemas.microsoft.com/office/drawing/2014/main" id="{AFA86AFC-BE5E-4170-AFDA-0D4C4BC4AA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543" y="2102486"/>
            <a:ext cx="2898458" cy="2898458"/>
          </a:xfrm>
          <a:prstGeom prst="rect">
            <a:avLst/>
          </a:prstGeom>
        </p:spPr>
      </p:pic>
      <p:pic>
        <p:nvPicPr>
          <p:cNvPr id="21" name="図 20" descr="雪, 山, 覆い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D7765F02-273D-4FB9-8533-B2638C6F19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" y="0"/>
            <a:ext cx="2438400" cy="2438400"/>
          </a:xfrm>
          <a:prstGeom prst="rect">
            <a:avLst/>
          </a:prstGeom>
        </p:spPr>
      </p:pic>
      <p:pic>
        <p:nvPicPr>
          <p:cNvPr id="13" name="図 12" descr="水, ケーキ, 写真, 絵画 が含まれている画像&#10;&#10;自動的に生成された説明">
            <a:extLst>
              <a:ext uri="{FF2B5EF4-FFF2-40B4-BE49-F238E27FC236}">
                <a16:creationId xmlns:a16="http://schemas.microsoft.com/office/drawing/2014/main" id="{79A59571-A022-4232-8B1E-DC3B79DA35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4419600"/>
            <a:ext cx="2438400" cy="2438400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ECB0914-FDB6-43B0-932D-416BDDF93E4D}"/>
              </a:ext>
            </a:extLst>
          </p:cNvPr>
          <p:cNvSpPr txBox="1"/>
          <p:nvPr/>
        </p:nvSpPr>
        <p:spPr>
          <a:xfrm>
            <a:off x="2797492" y="2827358"/>
            <a:ext cx="27660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情景画像</a:t>
            </a:r>
            <a:r>
              <a:rPr kumimoji="1" lang="en-US" altLang="ja-JP" sz="28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to</a:t>
            </a:r>
            <a:r>
              <a:rPr kumimoji="1" lang="ja-JP" altLang="en-US" sz="28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歌川</a:t>
            </a:r>
            <a:endParaRPr lang="ja-JP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6958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版活字">
  <a:themeElements>
    <a:clrScheme name="木版活字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版活字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版活字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TM03090434[[fn=木版活字]]</Template>
  <TotalTime>18094</TotalTime>
  <Words>503</Words>
  <Application>Microsoft Office PowerPoint</Application>
  <PresentationFormat>画面に合わせる (4:3)</PresentationFormat>
  <Paragraphs>71</Paragraphs>
  <Slides>28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28</vt:i4>
      </vt:variant>
    </vt:vector>
  </HeadingPairs>
  <TitlesOfParts>
    <vt:vector size="33" baseType="lpstr">
      <vt:lpstr>メイリオ</vt:lpstr>
      <vt:lpstr>Rockwell</vt:lpstr>
      <vt:lpstr>Rockwell Condensed</vt:lpstr>
      <vt:lpstr>Wingdings</vt:lpstr>
      <vt:lpstr>木版活字</vt:lpstr>
      <vt:lpstr>浮世絵チャレンジ 俳句TO浮世絵プログラム Poemganの紹介</vt:lpstr>
      <vt:lpstr>おさらい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I開発に必要なもの</dc:title>
  <dc:creator>圭祐 大島</dc:creator>
  <cp:lastModifiedBy>大島 圭祐</cp:lastModifiedBy>
  <cp:revision>92</cp:revision>
  <dcterms:created xsi:type="dcterms:W3CDTF">2019-07-15T01:03:20Z</dcterms:created>
  <dcterms:modified xsi:type="dcterms:W3CDTF">2022-01-16T14:47:45Z</dcterms:modified>
</cp:coreProperties>
</file>